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80" d="100"/>
          <a:sy n="180" d="100"/>
        </p:scale>
        <p:origin x="3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7ECBDAB6-74CD-41E0-B126-5A28C6A71C27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2/27/2021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26FEBB75-A013-4420-B799-323A2E616152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jpe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334080" y="381000"/>
            <a:ext cx="1027620" cy="285360"/>
          </a:xfrm>
          <a:prstGeom prst="roundRect">
            <a:avLst>
              <a:gd name="adj" fmla="val 16667"/>
            </a:avLst>
          </a:prstGeom>
          <a:blipFill rotWithShape="0">
            <a:blip r:embed="rId2"/>
            <a:stretch>
              <a:fillRect/>
            </a:stretch>
          </a:blip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b="1" strike="noStrike" spc="-1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Donate</a:t>
            </a:r>
          </a:p>
          <a:p>
            <a:pPr algn="ctr">
              <a:lnSpc>
                <a:spcPct val="100000"/>
              </a:lnSpc>
            </a:pPr>
            <a:endParaRPr lang="en-US" sz="1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457200" y="1247040"/>
            <a:ext cx="1809000" cy="286200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C4BD97"/>
                </a:solidFill>
                <a:latin typeface="Calibri"/>
              </a:rPr>
              <a:t>Intro to Ancient Heb.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43" name="CustomShape 3"/>
          <p:cNvSpPr/>
          <p:nvPr/>
        </p:nvSpPr>
        <p:spPr>
          <a:xfrm>
            <a:off x="1028880" y="1952640"/>
            <a:ext cx="209880" cy="18072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solidFill>
              <a:srgbClr val="C00000"/>
            </a:solidFill>
            <a:round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CustomShape 4"/>
          <p:cNvSpPr/>
          <p:nvPr/>
        </p:nvSpPr>
        <p:spPr>
          <a:xfrm rot="10800000">
            <a:off x="1542960" y="1964880"/>
            <a:ext cx="209880" cy="18072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solidFill>
              <a:srgbClr val="C00000"/>
            </a:solidFill>
            <a:round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5"/>
          <p:cNvSpPr/>
          <p:nvPr/>
        </p:nvSpPr>
        <p:spPr>
          <a:xfrm>
            <a:off x="6343200" y="438120"/>
            <a:ext cx="819360" cy="228240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DDD9C3"/>
                </a:solidFill>
                <a:latin typeface="Calibri"/>
              </a:rPr>
              <a:t>Previous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46" name="CustomShape 6"/>
          <p:cNvSpPr/>
          <p:nvPr/>
        </p:nvSpPr>
        <p:spPr>
          <a:xfrm>
            <a:off x="6343200" y="857160"/>
            <a:ext cx="819360" cy="228240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DDD9C3"/>
                </a:solidFill>
                <a:latin typeface="Calibri"/>
              </a:rPr>
              <a:t>Flip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47" name="CustomShape 7"/>
          <p:cNvSpPr/>
          <p:nvPr/>
        </p:nvSpPr>
        <p:spPr>
          <a:xfrm>
            <a:off x="6343200" y="1305000"/>
            <a:ext cx="819360" cy="228240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DDD9C3"/>
                </a:solidFill>
                <a:latin typeface="Calibri"/>
              </a:rPr>
              <a:t>Next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48" name="CustomShape 8"/>
          <p:cNvSpPr/>
          <p:nvPr/>
        </p:nvSpPr>
        <p:spPr>
          <a:xfrm>
            <a:off x="2266200" y="5638800"/>
            <a:ext cx="4676400" cy="99972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38160">
            <a:solidFill>
              <a:srgbClr val="212911"/>
            </a:solidFill>
            <a:prstDash val="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CustomShape 9"/>
          <p:cNvSpPr/>
          <p:nvPr/>
        </p:nvSpPr>
        <p:spPr>
          <a:xfrm>
            <a:off x="2571840" y="4496880"/>
            <a:ext cx="156420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4F6228"/>
                </a:solidFill>
                <a:latin typeface="Calibri"/>
              </a:rPr>
              <a:t>Ancient Hebrew Bookstore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50" name="CustomShape 10"/>
          <p:cNvSpPr/>
          <p:nvPr/>
        </p:nvSpPr>
        <p:spPr>
          <a:xfrm>
            <a:off x="4287240" y="4496880"/>
            <a:ext cx="2718720" cy="54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1" strike="noStrike" spc="-1">
                <a:solidFill>
                  <a:srgbClr val="FF0000"/>
                </a:solidFill>
                <a:latin typeface="Calibri"/>
              </a:rPr>
              <a:t>20% off all Digital Products</a:t>
            </a: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4F6228"/>
                </a:solidFill>
                <a:latin typeface="Calibri"/>
              </a:rPr>
              <a:t>(eBooks, Videos, Audio &amp; Software)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51" name="CustomShape 11"/>
          <p:cNvSpPr/>
          <p:nvPr/>
        </p:nvSpPr>
        <p:spPr>
          <a:xfrm>
            <a:off x="4414320" y="5012760"/>
            <a:ext cx="11336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FF0000"/>
                </a:solidFill>
                <a:latin typeface="Calibri"/>
              </a:rPr>
              <a:t>Use Code: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52" name="CustomShape 12"/>
          <p:cNvSpPr/>
          <p:nvPr/>
        </p:nvSpPr>
        <p:spPr>
          <a:xfrm>
            <a:off x="5549400" y="5031840"/>
            <a:ext cx="1336680" cy="33300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13"/>
          <p:cNvSpPr/>
          <p:nvPr/>
        </p:nvSpPr>
        <p:spPr>
          <a:xfrm>
            <a:off x="5810400" y="5005560"/>
            <a:ext cx="78516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1" strike="noStrike" spc="-1">
                <a:solidFill>
                  <a:srgbClr val="000000"/>
                </a:solidFill>
                <a:latin typeface="Calibri"/>
              </a:rPr>
              <a:t>1001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6" name="CustomShape 1"/>
          <p:cNvSpPr/>
          <p:nvPr/>
        </p:nvSpPr>
        <p:spPr>
          <a:xfrm>
            <a:off x="2819400" y="2209800"/>
            <a:ext cx="630443" cy="447840"/>
          </a:xfrm>
          <a:prstGeom prst="roundRect">
            <a:avLst>
              <a:gd name="adj" fmla="val 16667"/>
            </a:avLst>
          </a:prstGeom>
          <a:blipFill rotWithShape="0">
            <a:blip r:embed="rId2"/>
            <a:stretch>
              <a:fillRect/>
            </a:stretch>
          </a:blip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1" spc="-1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$5</a:t>
            </a:r>
            <a:endParaRPr lang="en-US" sz="16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27" name="CustomShape 1"/>
          <p:cNvSpPr/>
          <p:nvPr/>
        </p:nvSpPr>
        <p:spPr>
          <a:xfrm>
            <a:off x="3636757" y="2209800"/>
            <a:ext cx="630443" cy="447840"/>
          </a:xfrm>
          <a:prstGeom prst="roundRect">
            <a:avLst>
              <a:gd name="adj" fmla="val 16667"/>
            </a:avLst>
          </a:prstGeom>
          <a:blipFill rotWithShape="0">
            <a:blip r:embed="rId2"/>
            <a:stretch>
              <a:fillRect/>
            </a:stretch>
          </a:blip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1" spc="-1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$10</a:t>
            </a:r>
            <a:endParaRPr lang="en-US" sz="16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28" name="CustomShape 1"/>
          <p:cNvSpPr/>
          <p:nvPr/>
        </p:nvSpPr>
        <p:spPr>
          <a:xfrm>
            <a:off x="4495800" y="2209800"/>
            <a:ext cx="630443" cy="447840"/>
          </a:xfrm>
          <a:prstGeom prst="roundRect">
            <a:avLst>
              <a:gd name="adj" fmla="val 16667"/>
            </a:avLst>
          </a:prstGeom>
          <a:blipFill rotWithShape="0">
            <a:blip r:embed="rId2"/>
            <a:stretch>
              <a:fillRect/>
            </a:stretch>
          </a:blip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1" spc="-1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$15</a:t>
            </a:r>
            <a:endParaRPr lang="en-US" sz="16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29" name="CustomShape 1"/>
          <p:cNvSpPr/>
          <p:nvPr/>
        </p:nvSpPr>
        <p:spPr>
          <a:xfrm>
            <a:off x="5313157" y="2209800"/>
            <a:ext cx="630443" cy="447840"/>
          </a:xfrm>
          <a:prstGeom prst="roundRect">
            <a:avLst>
              <a:gd name="adj" fmla="val 16667"/>
            </a:avLst>
          </a:prstGeom>
          <a:blipFill rotWithShape="0">
            <a:blip r:embed="rId2"/>
            <a:stretch>
              <a:fillRect/>
            </a:stretch>
          </a:blip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1" spc="-1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$20</a:t>
            </a:r>
            <a:endParaRPr lang="en-US" sz="16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32" name="CustomShape 1"/>
          <p:cNvSpPr/>
          <p:nvPr/>
        </p:nvSpPr>
        <p:spPr>
          <a:xfrm>
            <a:off x="6151357" y="2209800"/>
            <a:ext cx="630443" cy="447840"/>
          </a:xfrm>
          <a:prstGeom prst="roundRect">
            <a:avLst>
              <a:gd name="adj" fmla="val 16667"/>
            </a:avLst>
          </a:prstGeom>
          <a:blipFill rotWithShape="0">
            <a:blip r:embed="rId2"/>
            <a:stretch>
              <a:fillRect/>
            </a:stretch>
          </a:blip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1" spc="-1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$25</a:t>
            </a:r>
            <a:endParaRPr lang="en-US" sz="16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33" name="CustomShape 1"/>
          <p:cNvSpPr/>
          <p:nvPr/>
        </p:nvSpPr>
        <p:spPr>
          <a:xfrm>
            <a:off x="2819400" y="2828760"/>
            <a:ext cx="630443" cy="447840"/>
          </a:xfrm>
          <a:prstGeom prst="roundRect">
            <a:avLst>
              <a:gd name="adj" fmla="val 16667"/>
            </a:avLst>
          </a:prstGeom>
          <a:blipFill rotWithShape="0">
            <a:blip r:embed="rId2"/>
            <a:stretch>
              <a:fillRect/>
            </a:stretch>
          </a:blip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1" spc="-1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$30</a:t>
            </a:r>
            <a:endParaRPr lang="en-US" sz="16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34" name="CustomShape 1"/>
          <p:cNvSpPr/>
          <p:nvPr/>
        </p:nvSpPr>
        <p:spPr>
          <a:xfrm>
            <a:off x="3636757" y="2828760"/>
            <a:ext cx="630443" cy="447840"/>
          </a:xfrm>
          <a:prstGeom prst="roundRect">
            <a:avLst>
              <a:gd name="adj" fmla="val 16667"/>
            </a:avLst>
          </a:prstGeom>
          <a:blipFill rotWithShape="0">
            <a:blip r:embed="rId2"/>
            <a:stretch>
              <a:fillRect/>
            </a:stretch>
          </a:blip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1" spc="-1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$35</a:t>
            </a:r>
            <a:endParaRPr lang="en-US" sz="16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35" name="CustomShape 1"/>
          <p:cNvSpPr/>
          <p:nvPr/>
        </p:nvSpPr>
        <p:spPr>
          <a:xfrm>
            <a:off x="4495800" y="2828760"/>
            <a:ext cx="630443" cy="447840"/>
          </a:xfrm>
          <a:prstGeom prst="roundRect">
            <a:avLst>
              <a:gd name="adj" fmla="val 16667"/>
            </a:avLst>
          </a:prstGeom>
          <a:blipFill rotWithShape="0">
            <a:blip r:embed="rId2"/>
            <a:stretch>
              <a:fillRect/>
            </a:stretch>
          </a:blip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1" spc="-1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$40</a:t>
            </a:r>
            <a:endParaRPr lang="en-US" sz="16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36" name="CustomShape 1"/>
          <p:cNvSpPr/>
          <p:nvPr/>
        </p:nvSpPr>
        <p:spPr>
          <a:xfrm>
            <a:off x="5313157" y="2828760"/>
            <a:ext cx="630443" cy="447840"/>
          </a:xfrm>
          <a:prstGeom prst="roundRect">
            <a:avLst>
              <a:gd name="adj" fmla="val 16667"/>
            </a:avLst>
          </a:prstGeom>
          <a:blipFill rotWithShape="0">
            <a:blip r:embed="rId2"/>
            <a:stretch>
              <a:fillRect/>
            </a:stretch>
          </a:blip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1" spc="-1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$45</a:t>
            </a:r>
            <a:endParaRPr lang="en-US" sz="16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37" name="CustomShape 1"/>
          <p:cNvSpPr/>
          <p:nvPr/>
        </p:nvSpPr>
        <p:spPr>
          <a:xfrm>
            <a:off x="6151357" y="2828760"/>
            <a:ext cx="630443" cy="447840"/>
          </a:xfrm>
          <a:prstGeom prst="roundRect">
            <a:avLst>
              <a:gd name="adj" fmla="val 16667"/>
            </a:avLst>
          </a:prstGeom>
          <a:blipFill rotWithShape="0">
            <a:blip r:embed="rId2"/>
            <a:stretch>
              <a:fillRect/>
            </a:stretch>
          </a:blip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1" spc="-1" dirty="0" smtClean="0">
                <a:solidFill>
                  <a:srgbClr val="6325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$50</a:t>
            </a:r>
            <a:endParaRPr lang="en-US" sz="16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pic>
        <p:nvPicPr>
          <p:cNvPr id="1026" name="Picture 2" descr="C:\Users\denis\Documents\5-MT\Website\files\button_continu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059" y="3511579"/>
            <a:ext cx="220980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689" y="4050265"/>
            <a:ext cx="2210453" cy="445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3400" y="4050265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Read the Translation</a:t>
            </a:r>
            <a:endParaRPr lang="en-US" b="1" dirty="0">
              <a:ln>
                <a:solidFill>
                  <a:schemeClr val="accent3">
                    <a:lumMod val="5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1"/>
          <p:cNvSpPr/>
          <p:nvPr/>
        </p:nvSpPr>
        <p:spPr>
          <a:xfrm>
            <a:off x="3505320" y="1380960"/>
            <a:ext cx="2066400" cy="30456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F2DCDB"/>
                </a:solidFill>
                <a:latin typeface="Calibri"/>
              </a:rPr>
              <a:t>Download the Free eBook!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55" name="CustomShape 2"/>
          <p:cNvSpPr/>
          <p:nvPr/>
        </p:nvSpPr>
        <p:spPr>
          <a:xfrm>
            <a:off x="3505320" y="895320"/>
            <a:ext cx="2235960" cy="304560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strike="noStrike" spc="-1">
                <a:solidFill>
                  <a:srgbClr val="F2DCDB"/>
                </a:solidFill>
                <a:latin typeface="Calibri"/>
              </a:rPr>
              <a:t>Schedule a Conference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56" name="CustomShape 3"/>
          <p:cNvSpPr/>
          <p:nvPr/>
        </p:nvSpPr>
        <p:spPr>
          <a:xfrm>
            <a:off x="662040" y="590400"/>
            <a:ext cx="2057040" cy="304560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strike="noStrike" spc="-1">
                <a:solidFill>
                  <a:srgbClr val="F2DCDB"/>
                </a:solidFill>
                <a:latin typeface="Calibri"/>
              </a:rPr>
              <a:t>Order the DVD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57" name="CustomShape 4"/>
          <p:cNvSpPr/>
          <p:nvPr/>
        </p:nvSpPr>
        <p:spPr>
          <a:xfrm>
            <a:off x="3505320" y="1905120"/>
            <a:ext cx="2057040" cy="304560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strike="noStrike" spc="-1">
                <a:solidFill>
                  <a:srgbClr val="F2DCDB"/>
                </a:solidFill>
                <a:latin typeface="Calibri"/>
              </a:rPr>
              <a:t>Download the eBook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58" name="CustomShape 5"/>
          <p:cNvSpPr/>
          <p:nvPr/>
        </p:nvSpPr>
        <p:spPr>
          <a:xfrm>
            <a:off x="3514680" y="2438280"/>
            <a:ext cx="2057040" cy="304560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F2DCDB"/>
                </a:solidFill>
                <a:latin typeface="Calibri"/>
              </a:rPr>
              <a:t>More Books by Mr. Benner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59" name="CustomShape 6"/>
          <p:cNvSpPr/>
          <p:nvPr/>
        </p:nvSpPr>
        <p:spPr>
          <a:xfrm>
            <a:off x="1019160" y="2514600"/>
            <a:ext cx="1800000" cy="30456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strike="noStrike" spc="-1">
                <a:solidFill>
                  <a:srgbClr val="F2DCDB"/>
                </a:solidFill>
                <a:latin typeface="Calibri"/>
              </a:rPr>
              <a:t>Become a Patron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60" name="CustomShape 7"/>
          <p:cNvSpPr/>
          <p:nvPr/>
        </p:nvSpPr>
        <p:spPr>
          <a:xfrm>
            <a:off x="1019160" y="2028960"/>
            <a:ext cx="1800000" cy="30456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strike="noStrike" spc="-1">
                <a:solidFill>
                  <a:srgbClr val="F2DCDB"/>
                </a:solidFill>
                <a:latin typeface="Calibri"/>
              </a:rPr>
              <a:t>Learn More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61" name="CustomShape 8"/>
          <p:cNvSpPr/>
          <p:nvPr/>
        </p:nvSpPr>
        <p:spPr>
          <a:xfrm>
            <a:off x="1181160" y="3505320"/>
            <a:ext cx="1800000" cy="30456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strike="noStrike" spc="-1">
                <a:solidFill>
                  <a:srgbClr val="F2DCDB"/>
                </a:solidFill>
                <a:latin typeface="Calibri"/>
              </a:rPr>
              <a:t>DVDs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62" name="CustomShape 9"/>
          <p:cNvSpPr/>
          <p:nvPr/>
        </p:nvSpPr>
        <p:spPr>
          <a:xfrm>
            <a:off x="1333440" y="4114800"/>
            <a:ext cx="1800000" cy="30456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strike="noStrike" spc="-1">
                <a:solidFill>
                  <a:srgbClr val="F2DCDB"/>
                </a:solidFill>
                <a:latin typeface="Calibri"/>
              </a:rPr>
              <a:t>DVDs</a:t>
            </a:r>
            <a:endParaRPr lang="en-US" sz="1600" b="0" strike="noStrike" spc="-1">
              <a:latin typeface="Arial"/>
            </a:endParaRPr>
          </a:p>
        </p:txBody>
      </p:sp>
      <p:pic>
        <p:nvPicPr>
          <p:cNvPr id="63" name="Picture 2"/>
          <p:cNvPicPr/>
          <p:nvPr/>
        </p:nvPicPr>
        <p:blipFill>
          <a:blip r:embed="rId2"/>
          <a:stretch/>
        </p:blipFill>
        <p:spPr>
          <a:xfrm>
            <a:off x="3962520" y="3133800"/>
            <a:ext cx="904680" cy="1285560"/>
          </a:xfrm>
          <a:prstGeom prst="rect">
            <a:avLst/>
          </a:prstGeom>
          <a:ln>
            <a:noFill/>
          </a:ln>
        </p:spPr>
      </p:pic>
      <p:pic>
        <p:nvPicPr>
          <p:cNvPr id="64" name="Picture 7" descr="C:\Users\Jeff\Documents\3-Websites\1-AHRC\bookstore\files\dvd_ahh.jpg"/>
          <p:cNvPicPr/>
          <p:nvPr/>
        </p:nvPicPr>
        <p:blipFill>
          <a:blip r:embed="rId3"/>
          <a:stretch/>
        </p:blipFill>
        <p:spPr>
          <a:xfrm>
            <a:off x="4018320" y="3133800"/>
            <a:ext cx="904680" cy="1285560"/>
          </a:xfrm>
          <a:prstGeom prst="rect">
            <a:avLst/>
          </a:prstGeom>
          <a:ln>
            <a:noFill/>
          </a:ln>
        </p:spPr>
      </p:pic>
      <p:pic>
        <p:nvPicPr>
          <p:cNvPr id="65" name="Picture 10"/>
          <p:cNvPicPr/>
          <p:nvPr/>
        </p:nvPicPr>
        <p:blipFill>
          <a:blip r:embed="rId4"/>
          <a:stretch/>
        </p:blipFill>
        <p:spPr>
          <a:xfrm>
            <a:off x="4029120" y="3133800"/>
            <a:ext cx="837720" cy="1176120"/>
          </a:xfrm>
          <a:prstGeom prst="rect">
            <a:avLst/>
          </a:prstGeom>
          <a:ln>
            <a:noFill/>
          </a:ln>
        </p:spPr>
      </p:pic>
      <p:pic>
        <p:nvPicPr>
          <p:cNvPr id="66" name="Picture 14" descr="C:\Users\Jeff\Documents\3-Websites\1-AHRC\bookstore\files\resources_strongs.gif"/>
          <p:cNvPicPr/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20000" contrast="-20000"/>
                    </a14:imgEffect>
                  </a14:imgLayer>
                </a14:imgProps>
              </a:ext>
            </a:extLst>
          </a:blip>
          <a:stretch/>
        </p:blipFill>
        <p:spPr>
          <a:xfrm>
            <a:off x="4029120" y="3079800"/>
            <a:ext cx="837720" cy="1247760"/>
          </a:xfrm>
          <a:prstGeom prst="rect">
            <a:avLst/>
          </a:prstGeom>
          <a:ln>
            <a:noFill/>
          </a:ln>
        </p:spPr>
      </p:pic>
      <p:sp>
        <p:nvSpPr>
          <p:cNvPr id="67" name="CustomShape 10"/>
          <p:cNvSpPr/>
          <p:nvPr/>
        </p:nvSpPr>
        <p:spPr>
          <a:xfrm>
            <a:off x="4172040" y="3828960"/>
            <a:ext cx="1314000" cy="30456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F2DCDB"/>
                </a:solidFill>
                <a:latin typeface="Calibri"/>
              </a:rPr>
              <a:t>Recommended</a:t>
            </a:r>
            <a:endParaRPr lang="en-US" sz="1200" b="0" strike="noStrike" spc="-1">
              <a:latin typeface="Arial"/>
            </a:endParaRPr>
          </a:p>
        </p:txBody>
      </p:sp>
      <p:pic>
        <p:nvPicPr>
          <p:cNvPr id="68" name="Picture 18" descr="Recommended Books"/>
          <p:cNvPicPr/>
          <p:nvPr/>
        </p:nvPicPr>
        <p:blipFill>
          <a:blip r:embed="rId7"/>
          <a:stretch/>
        </p:blipFill>
        <p:spPr>
          <a:xfrm>
            <a:off x="6182640" y="2351160"/>
            <a:ext cx="1628280" cy="1285560"/>
          </a:xfrm>
          <a:prstGeom prst="rect">
            <a:avLst/>
          </a:prstGeom>
          <a:ln>
            <a:noFill/>
          </a:ln>
        </p:spPr>
      </p:pic>
      <p:sp>
        <p:nvSpPr>
          <p:cNvPr id="69" name="CustomShape 11"/>
          <p:cNvSpPr/>
          <p:nvPr/>
        </p:nvSpPr>
        <p:spPr>
          <a:xfrm>
            <a:off x="3505320" y="438120"/>
            <a:ext cx="2235960" cy="304560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strike="noStrike" spc="-1">
                <a:solidFill>
                  <a:srgbClr val="F2DCDB"/>
                </a:solidFill>
                <a:latin typeface="Calibri"/>
              </a:rPr>
              <a:t>About the Speaker</a:t>
            </a:r>
            <a:endParaRPr lang="en-US" sz="1600" b="0" strike="noStrike" spc="-1">
              <a:latin typeface="Arial"/>
            </a:endParaRPr>
          </a:p>
        </p:txBody>
      </p:sp>
      <p:pic>
        <p:nvPicPr>
          <p:cNvPr id="70" name="Picture 2"/>
          <p:cNvPicPr/>
          <p:nvPr/>
        </p:nvPicPr>
        <p:blipFill>
          <a:blip r:embed="rId8"/>
          <a:stretch/>
        </p:blipFill>
        <p:spPr>
          <a:xfrm>
            <a:off x="6305040" y="3970800"/>
            <a:ext cx="952200" cy="475920"/>
          </a:xfrm>
          <a:prstGeom prst="rect">
            <a:avLst/>
          </a:prstGeom>
          <a:ln>
            <a:noFill/>
          </a:ln>
        </p:spPr>
      </p:pic>
      <p:sp>
        <p:nvSpPr>
          <p:cNvPr id="71" name="CustomShape 12"/>
          <p:cNvSpPr/>
          <p:nvPr/>
        </p:nvSpPr>
        <p:spPr>
          <a:xfrm>
            <a:off x="6393240" y="4566600"/>
            <a:ext cx="775800" cy="358560"/>
          </a:xfrm>
          <a:prstGeom prst="rect">
            <a:avLst/>
          </a:prstGeom>
          <a:gradFill rotWithShape="0">
            <a:gsLst>
              <a:gs pos="0">
                <a:srgbClr val="77933C"/>
              </a:gs>
              <a:gs pos="100000">
                <a:srgbClr val="C3D69B"/>
              </a:gs>
            </a:gsLst>
            <a:lin ang="5400000"/>
          </a:gra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w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72" name="Picture 13"/>
          <p:cNvPicPr/>
          <p:nvPr/>
        </p:nvPicPr>
        <p:blipFill>
          <a:blip r:embed="rId9"/>
          <a:stretch/>
        </p:blipFill>
        <p:spPr>
          <a:xfrm>
            <a:off x="6497280" y="4574160"/>
            <a:ext cx="557640" cy="338760"/>
          </a:xfrm>
          <a:prstGeom prst="rect">
            <a:avLst/>
          </a:prstGeom>
          <a:ln>
            <a:noFill/>
          </a:ln>
        </p:spPr>
      </p:pic>
      <p:sp>
        <p:nvSpPr>
          <p:cNvPr id="73" name="CustomShape 13"/>
          <p:cNvSpPr/>
          <p:nvPr/>
        </p:nvSpPr>
        <p:spPr>
          <a:xfrm>
            <a:off x="6129360" y="1076400"/>
            <a:ext cx="2687400" cy="350280"/>
          </a:xfrm>
          <a:prstGeom prst="roundRect">
            <a:avLst>
              <a:gd name="adj" fmla="val 16667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100" b="1" strike="noStrike" spc="-1">
                <a:solidFill>
                  <a:srgbClr val="DDD9C3"/>
                </a:solidFill>
                <a:latin typeface="Calibri"/>
              </a:rPr>
              <a:t>Get the </a:t>
            </a:r>
            <a:r>
              <a:rPr lang="en-US" sz="1100" b="1" strike="noStrike" spc="-1">
                <a:solidFill>
                  <a:srgbClr val="FFC000"/>
                </a:solidFill>
                <a:latin typeface="Calibri"/>
              </a:rPr>
              <a:t>eBook</a:t>
            </a:r>
            <a:r>
              <a:rPr lang="en-US" sz="1100" b="1" strike="noStrike" spc="-1">
                <a:solidFill>
                  <a:srgbClr val="DDD9C3"/>
                </a:solidFill>
                <a:latin typeface="Calibri"/>
              </a:rPr>
              <a:t>!</a:t>
            </a:r>
            <a:endParaRPr lang="en-US" sz="1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900" b="1" strike="noStrike" spc="-1">
                <a:solidFill>
                  <a:srgbClr val="DDD9C3"/>
                </a:solidFill>
                <a:latin typeface="Calibri"/>
              </a:rPr>
              <a:t>Includes Concordance, Lexicon and Commentary</a:t>
            </a:r>
            <a:endParaRPr lang="en-US" sz="900" b="0" strike="noStrike" spc="-1">
              <a:latin typeface="Arial"/>
            </a:endParaRPr>
          </a:p>
        </p:txBody>
      </p:sp>
      <p:sp>
        <p:nvSpPr>
          <p:cNvPr id="74" name="CustomShape 14"/>
          <p:cNvSpPr/>
          <p:nvPr/>
        </p:nvSpPr>
        <p:spPr>
          <a:xfrm>
            <a:off x="6655320" y="4292640"/>
            <a:ext cx="1859760" cy="502560"/>
          </a:xfrm>
          <a:prstGeom prst="roundRect">
            <a:avLst>
              <a:gd name="adj" fmla="val 16667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400" b="1" strike="noStrike" spc="-1">
                <a:solidFill>
                  <a:srgbClr val="DDD9C3"/>
                </a:solidFill>
                <a:latin typeface="Calibri"/>
              </a:rPr>
              <a:t>Become a Patron</a:t>
            </a:r>
            <a:endParaRPr lang="en-US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000" b="1" strike="noStrike" spc="-1">
                <a:solidFill>
                  <a:srgbClr val="DDD9C3"/>
                </a:solidFill>
                <a:latin typeface="Calibri"/>
              </a:rPr>
              <a:t>And follow the </a:t>
            </a:r>
            <a:r>
              <a:rPr lang="en-US" sz="1000" b="1" strike="noStrike" spc="-1">
                <a:solidFill>
                  <a:srgbClr val="FFC000"/>
                </a:solidFill>
                <a:latin typeface="Calibri"/>
              </a:rPr>
              <a:t>Psalms</a:t>
            </a:r>
            <a:r>
              <a:rPr lang="en-US" sz="1000" b="1" strike="noStrike" spc="-1">
                <a:solidFill>
                  <a:srgbClr val="DDD9C3"/>
                </a:solidFill>
                <a:latin typeface="Calibri"/>
              </a:rPr>
              <a:t> Project!</a:t>
            </a:r>
            <a:endParaRPr lang="en-US" sz="1000" b="0" strike="noStrike" spc="-1">
              <a:latin typeface="Arial"/>
            </a:endParaRPr>
          </a:p>
        </p:txBody>
      </p:sp>
      <p:sp>
        <p:nvSpPr>
          <p:cNvPr id="75" name="CustomShape 15"/>
          <p:cNvSpPr/>
          <p:nvPr/>
        </p:nvSpPr>
        <p:spPr>
          <a:xfrm>
            <a:off x="581040" y="1274400"/>
            <a:ext cx="2057040" cy="304560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strike="noStrike" spc="-1">
                <a:solidFill>
                  <a:srgbClr val="F2DCDB"/>
                </a:solidFill>
                <a:latin typeface="Calibri"/>
              </a:rPr>
              <a:t>$95 AHRC Special</a:t>
            </a:r>
            <a:endParaRPr lang="en-US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3061080" y="70920"/>
            <a:ext cx="1732320" cy="286200"/>
          </a:xfrm>
          <a:prstGeom prst="roundRect">
            <a:avLst>
              <a:gd name="adj" fmla="val 16667"/>
            </a:avLst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D0D0D"/>
                </a:solidFill>
                <a:latin typeface="Calibri"/>
              </a:rPr>
              <a:t>Ancient Hebrew Library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3061080" y="509760"/>
            <a:ext cx="1732320" cy="286200"/>
          </a:xfrm>
          <a:prstGeom prst="roundRect">
            <a:avLst>
              <a:gd name="adj" fmla="val 16667"/>
            </a:avLst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D0D0D"/>
                </a:solidFill>
                <a:latin typeface="Calibri"/>
              </a:rPr>
              <a:t> Mr. Benner's Teachings 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78" name="CustomShape 3"/>
          <p:cNvSpPr/>
          <p:nvPr/>
        </p:nvSpPr>
        <p:spPr>
          <a:xfrm>
            <a:off x="3065760" y="936720"/>
            <a:ext cx="1732320" cy="286200"/>
          </a:xfrm>
          <a:prstGeom prst="roundRect">
            <a:avLst>
              <a:gd name="adj" fmla="val 16667"/>
            </a:avLst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D0D0D"/>
                </a:solidFill>
                <a:latin typeface="Calibri"/>
              </a:rPr>
              <a:t> Learning Center 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79" name="CustomShape 4"/>
          <p:cNvSpPr/>
          <p:nvPr/>
        </p:nvSpPr>
        <p:spPr>
          <a:xfrm>
            <a:off x="3065760" y="1375560"/>
            <a:ext cx="1732320" cy="286200"/>
          </a:xfrm>
          <a:prstGeom prst="roundRect">
            <a:avLst>
              <a:gd name="adj" fmla="val 16667"/>
            </a:avLst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D0D0D"/>
                </a:solidFill>
                <a:latin typeface="Calibri"/>
              </a:rPr>
              <a:t> Articles and Links 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80" name="CustomShape 5"/>
          <p:cNvSpPr/>
          <p:nvPr/>
        </p:nvSpPr>
        <p:spPr>
          <a:xfrm>
            <a:off x="3218040" y="3101040"/>
            <a:ext cx="1732320" cy="2862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D9D9D9"/>
                </a:solidFill>
                <a:latin typeface="Calibri"/>
              </a:rPr>
              <a:t>About the AHRC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81" name="CustomShape 6"/>
          <p:cNvSpPr/>
          <p:nvPr/>
        </p:nvSpPr>
        <p:spPr>
          <a:xfrm>
            <a:off x="5765400" y="653040"/>
            <a:ext cx="1732320" cy="569880"/>
          </a:xfrm>
          <a:prstGeom prst="roundRect">
            <a:avLst>
              <a:gd name="adj" fmla="val 16667"/>
            </a:avLst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strike="noStrike" spc="-1">
                <a:solidFill>
                  <a:srgbClr val="0D0D0D"/>
                </a:solidFill>
                <a:latin typeface="Calibri"/>
              </a:rPr>
              <a:t>Help Support AHRC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2" name="CustomShape 7"/>
          <p:cNvSpPr/>
          <p:nvPr/>
        </p:nvSpPr>
        <p:spPr>
          <a:xfrm>
            <a:off x="3218040" y="3574800"/>
            <a:ext cx="1732320" cy="2862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D9D9D9"/>
                </a:solidFill>
                <a:latin typeface="Calibri"/>
              </a:rPr>
              <a:t>Mr. Benner’s Teachings</a:t>
            </a:r>
            <a:endParaRPr lang="en-US" sz="1200" b="0" strike="noStrike" spc="-1">
              <a:latin typeface="Arial"/>
            </a:endParaRPr>
          </a:p>
        </p:txBody>
      </p:sp>
      <p:pic>
        <p:nvPicPr>
          <p:cNvPr id="83" name="Picture 2"/>
          <p:cNvPicPr/>
          <p:nvPr/>
        </p:nvPicPr>
        <p:blipFill>
          <a:blip r:embed="rId2"/>
          <a:stretch/>
        </p:blipFill>
        <p:spPr>
          <a:xfrm>
            <a:off x="847800" y="1766160"/>
            <a:ext cx="1885680" cy="418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3289</TotalTime>
  <Words>133</Words>
  <Application>Microsoft Office PowerPoint</Application>
  <PresentationFormat>On-screen Show (4:3)</PresentationFormat>
  <Paragraphs>44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Jeremiah</dc:creator>
  <dc:description/>
  <cp:lastModifiedBy>Jeff</cp:lastModifiedBy>
  <cp:revision>66</cp:revision>
  <dcterms:created xsi:type="dcterms:W3CDTF">2017-04-29T23:12:30Z</dcterms:created>
  <dcterms:modified xsi:type="dcterms:W3CDTF">2021-02-27T23:25:51Z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</vt:i4>
  </property>
</Properties>
</file>