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C144-0BC4-413C-8673-A9D554676621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C3AF1-1F59-4CCA-9873-1ABC7B5B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1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C144-0BC4-413C-8673-A9D554676621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C3AF1-1F59-4CCA-9873-1ABC7B5B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71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C144-0BC4-413C-8673-A9D554676621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C3AF1-1F59-4CCA-9873-1ABC7B5B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1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C144-0BC4-413C-8673-A9D554676621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C3AF1-1F59-4CCA-9873-1ABC7B5B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36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C144-0BC4-413C-8673-A9D554676621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C3AF1-1F59-4CCA-9873-1ABC7B5B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35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C144-0BC4-413C-8673-A9D554676621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C3AF1-1F59-4CCA-9873-1ABC7B5B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6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C144-0BC4-413C-8673-A9D554676621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C3AF1-1F59-4CCA-9873-1ABC7B5B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2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C144-0BC4-413C-8673-A9D554676621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C3AF1-1F59-4CCA-9873-1ABC7B5B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0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C144-0BC4-413C-8673-A9D554676621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C3AF1-1F59-4CCA-9873-1ABC7B5B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1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C144-0BC4-413C-8673-A9D554676621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C3AF1-1F59-4CCA-9873-1ABC7B5B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66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C144-0BC4-413C-8673-A9D554676621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C3AF1-1F59-4CCA-9873-1ABC7B5B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accent3">
                <a:lumMod val="7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7C144-0BC4-413C-8673-A9D554676621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C3AF1-1F59-4CCA-9873-1ABC7B5B6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9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619780"/>
            <a:ext cx="3567545" cy="206057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150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ncient Hebrew" pitchFamily="2" charset="-79"/>
              </a:rPr>
              <a:t>אל</a:t>
            </a:r>
            <a:endParaRPr lang="en-US" sz="15000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ncient Hebrew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0" y="0"/>
            <a:ext cx="1828800" cy="1524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he-IL" sz="8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אל</a:t>
            </a:r>
            <a:endParaRPr lang="en-US" sz="8800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152400"/>
            <a:ext cx="18288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800"/>
              </a:spcBef>
            </a:pPr>
            <a:r>
              <a:rPr lang="en-US" sz="72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EL</a:t>
            </a:r>
            <a:endParaRPr lang="en-US" sz="7200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0" y="6448455"/>
            <a:ext cx="9130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Ancient Hebrew Research Center (</a:t>
            </a:r>
            <a:r>
              <a:rPr lang="en-US" sz="20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www.ancient-hebrew.org</a:t>
            </a:r>
            <a:r>
              <a:rPr lang="en-US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)</a:t>
            </a:r>
            <a:endParaRPr lang="en-US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1" y="2490281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Ox</a:t>
            </a:r>
          </a:p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Strength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6328" y="2490281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Staff</a:t>
            </a:r>
          </a:p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Authority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3210580"/>
            <a:ext cx="464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Book Antiqua" pitchFamily="18" charset="0"/>
              </a:rPr>
              <a:t>Strong One of Authority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Book Antiqua" pitchFamily="18" charset="0"/>
              </a:rPr>
              <a:t>(Mighty One)</a:t>
            </a:r>
            <a:endParaRPr lang="en-US" sz="28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602688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38099" y="2702748"/>
            <a:ext cx="2209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אלהים</a:t>
            </a:r>
            <a:r>
              <a:rPr 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Elohiym 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powers, god, gods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Strong’s: 430</a:t>
            </a:r>
            <a:endParaRPr 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86600" y="1600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5400000">
            <a:off x="6896099" y="2700260"/>
            <a:ext cx="2209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איל</a:t>
            </a:r>
            <a:r>
              <a:rPr lang="en-US" sz="2400" b="1" dirty="0" smtClean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Book Antiqua" pitchFamily="18" charset="0"/>
              </a:rPr>
              <a:t>Ayil</a:t>
            </a:r>
            <a:endParaRPr lang="en-US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Buck, Chief, Oak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Strong’s: 352</a:t>
            </a:r>
            <a:endParaRPr 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0782" y="4495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The high </a:t>
            </a:r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cs typeface="Ancient Hebrew" pitchFamily="2" charset="-79"/>
              </a:rPr>
              <a:t>אל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, owner of the sky and the land. (Gen 14:19)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496315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The </a:t>
            </a:r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cs typeface="Ancient Hebrew" pitchFamily="2" charset="-79"/>
              </a:rPr>
              <a:t>אל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is my strength and power (2 Sam 22:33)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542035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Rescue me, for you are my </a:t>
            </a:r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cs typeface="Ancient Hebrew" pitchFamily="2" charset="-79"/>
              </a:rPr>
              <a:t>אל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(Is 44:17)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58775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I am </a:t>
            </a:r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cs typeface="Ancient Hebrew" pitchFamily="2" charset="-79"/>
              </a:rPr>
              <a:t>אל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of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Shaddai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 (Gen 35:11)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20782" y="4080300"/>
            <a:ext cx="9178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Strong’s: 410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3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4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5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381000"/>
            <a:ext cx="5435768" cy="206057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150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ncient Hebrew" pitchFamily="2" charset="-79"/>
              </a:rPr>
              <a:t>סן</a:t>
            </a:r>
            <a:endParaRPr lang="en-US" sz="150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ncient Hebrew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0" y="0"/>
            <a:ext cx="1828800" cy="1524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he-IL" sz="88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סן</a:t>
            </a:r>
            <a:endParaRPr lang="en-US" sz="8800" b="1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152400"/>
            <a:ext cx="18288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800"/>
              </a:spcBef>
            </a:pPr>
            <a:r>
              <a:rPr lang="en-US" sz="7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Sin</a:t>
            </a:r>
            <a:endParaRPr lang="en-US" sz="7200" b="1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0" y="6448455"/>
            <a:ext cx="9130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Ancient Hebrew Research Center (</a:t>
            </a:r>
            <a:r>
              <a:rPr lang="en-US" sz="20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www.ancient-hebrew.org</a:t>
            </a:r>
            <a:r>
              <a:rPr lang="en-US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)</a:t>
            </a:r>
            <a:endParaRPr lang="en-US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1" y="249028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Thorn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6328" y="249028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Seed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62200" y="29057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Book Antiqua" pitchFamily="18" charset="0"/>
              </a:rPr>
              <a:t>Thorn Seed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374087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38101" y="2654468"/>
            <a:ext cx="2209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סיני</a:t>
            </a:r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 Sinai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Thorns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Strong’s: 5514</a:t>
            </a:r>
            <a:endParaRPr 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86600" y="1371599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5400000">
            <a:off x="7022931" y="2654467"/>
            <a:ext cx="2209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סנה</a:t>
            </a:r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Book Antiqua" pitchFamily="18" charset="0"/>
              </a:rPr>
              <a:t>Seneh</a:t>
            </a:r>
            <a:endParaRPr lang="en-US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Thorn bush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Strong’s: 5572</a:t>
            </a:r>
            <a:endParaRPr 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20115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YHWH came down upon the mountain of </a:t>
            </a:r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  <a:cs typeface="Ancient Hebrew" pitchFamily="2" charset="-79"/>
              </a:rPr>
              <a:t>סיני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(Ex 19:11)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46583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The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  <a:cs typeface="Ancient Hebrew" pitchFamily="2" charset="-79"/>
              </a:rPr>
              <a:t>סנה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burned with fire, but was not consumed. (Ex 3:2)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6981" y="3729335"/>
            <a:ext cx="9178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Strong’s: 6791 (written as </a:t>
            </a:r>
            <a:r>
              <a:rPr lang="he-IL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  <a:cs typeface="Ancient Hebrew" pitchFamily="2" charset="-79"/>
              </a:rPr>
              <a:t>ץן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)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5181600"/>
            <a:ext cx="91786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While the western mind sees thorns as negative, the eastern mind sees them as positive as they were often used to make corrals to protect the flock from predators.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54540" y="1744367"/>
            <a:ext cx="197906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dirty="0" smtClean="0">
                <a:ln w="18415" cmpd="sng">
                  <a:noFill/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ncient Hebrew" pitchFamily="2" charset="-79"/>
              </a:rPr>
              <a:t>סיני</a:t>
            </a:r>
            <a:endParaRPr lang="en-US" sz="2800" dirty="0">
              <a:ln w="18415" cmpd="sng">
                <a:noFill/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Ancient Hebrew" pitchFamily="2" charset="-79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7315200" y="1752599"/>
            <a:ext cx="167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dirty="0" smtClean="0">
                <a:ln w="18415" cmpd="sng">
                  <a:noFill/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ncient Hebrew" pitchFamily="2" charset="-79"/>
              </a:rPr>
              <a:t>סנה</a:t>
            </a:r>
            <a:endParaRPr lang="en-US" sz="2800" dirty="0">
              <a:ln w="18415" cmpd="sng">
                <a:noFill/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Ancient Hebrew" pitchFamily="2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05000" y="32766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en-US" sz="2800" b="1" dirty="0" smtClean="0">
                <a:solidFill>
                  <a:srgbClr val="002060"/>
                </a:solidFill>
                <a:latin typeface="Book Antiqua" pitchFamily="18" charset="0"/>
              </a:rPr>
              <a:t>Protection from the enemy)</a:t>
            </a:r>
          </a:p>
        </p:txBody>
      </p:sp>
    </p:spTree>
    <p:extLst>
      <p:ext uri="{BB962C8B-B14F-4D97-AF65-F5344CB8AC3E}">
        <p14:creationId xmlns:p14="http://schemas.microsoft.com/office/powerpoint/2010/main" val="2176370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619780"/>
            <a:ext cx="4724400" cy="206057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150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ncient Hebrew" pitchFamily="2" charset="-79"/>
              </a:rPr>
              <a:t>בן</a:t>
            </a:r>
            <a:endParaRPr lang="en-US" sz="15000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ncient Hebrew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0" y="0"/>
            <a:ext cx="1828800" cy="1524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he-IL" sz="8800" b="1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בן</a:t>
            </a:r>
            <a:endParaRPr lang="en-US" sz="8800" b="1" spc="50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152400"/>
            <a:ext cx="18288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800"/>
              </a:spcBef>
            </a:pPr>
            <a:r>
              <a:rPr lang="en-US" sz="7200" b="1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Ben	</a:t>
            </a:r>
            <a:endParaRPr lang="en-US" sz="7200" b="1" spc="50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0" y="6448455"/>
            <a:ext cx="9130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Ancient Hebrew Research Center (</a:t>
            </a:r>
            <a:r>
              <a:rPr lang="en-US" sz="20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www.ancient-hebrew.org</a:t>
            </a:r>
            <a:r>
              <a:rPr lang="en-US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)</a:t>
            </a:r>
            <a:endParaRPr lang="en-US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2490281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House</a:t>
            </a:r>
          </a:p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Family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2490281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Seed </a:t>
            </a:r>
          </a:p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Continue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0781" y="3210580"/>
            <a:ext cx="9178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The family continues</a:t>
            </a:r>
          </a:p>
          <a:p>
            <a:pPr algn="ctr"/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(Son)</a:t>
            </a:r>
            <a:endParaRPr lang="en-US" sz="28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6713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435606" y="2823374"/>
            <a:ext cx="31572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chemeClr val="accent3">
                    <a:lumMod val="50000"/>
                  </a:schemeClr>
                </a:solidFill>
                <a:latin typeface="David" pitchFamily="34" charset="-79"/>
                <a:cs typeface="David" pitchFamily="34" charset="-79"/>
              </a:rPr>
              <a:t>בנה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Banah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 - Build </a:t>
            </a:r>
          </a:p>
          <a:p>
            <a:pPr algn="ctr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Strong’s: 1129</a:t>
            </a:r>
          </a:p>
          <a:p>
            <a:pPr algn="ctr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Many sons build a family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86600" y="136713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5400000">
            <a:off x="6396826" y="2747174"/>
            <a:ext cx="3309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chemeClr val="accent3">
                    <a:lumMod val="50000"/>
                  </a:schemeClr>
                </a:solidFill>
                <a:latin typeface="David" pitchFamily="34" charset="-79"/>
                <a:cs typeface="David" pitchFamily="34" charset="-79"/>
              </a:rPr>
              <a:t>אבן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Even - Stone</a:t>
            </a:r>
          </a:p>
          <a:p>
            <a:pPr algn="ctr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Strong’s: 68</a:t>
            </a:r>
          </a:p>
          <a:p>
            <a:pPr algn="ctr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Many stones build a house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5486400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I will set your </a:t>
            </a:r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Book Antiqua" pitchFamily="18" charset="0"/>
                <a:cs typeface="Ancient Hebrew" pitchFamily="2" charset="-79"/>
              </a:rPr>
              <a:t>בן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on your throne, he will </a:t>
            </a: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build</a:t>
            </a:r>
          </a:p>
          <a:p>
            <a:pPr algn="ctr"/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a house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for my name. (1 Ki 5:5)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48869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Adam bore a </a:t>
            </a:r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Book Antiqua" pitchFamily="18" charset="0"/>
                <a:cs typeface="Ancient Hebrew" pitchFamily="2" charset="-79"/>
              </a:rPr>
              <a:t>בן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 in his likeness, like his image (Gen 5:3)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0782" y="4055983"/>
            <a:ext cx="9192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Strong’s: 1121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314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619780"/>
            <a:ext cx="4724400" cy="206057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15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ncient Hebrew" pitchFamily="2" charset="-79"/>
              </a:rPr>
              <a:t>דע</a:t>
            </a:r>
            <a:endParaRPr lang="en-US" sz="15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ncient Hebrew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0" y="0"/>
            <a:ext cx="1828800" cy="1524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he-IL" sz="88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דע</a:t>
            </a:r>
            <a:endParaRPr lang="en-US" sz="88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152400"/>
            <a:ext cx="18288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800"/>
              </a:spcBef>
            </a:pPr>
            <a:r>
              <a:rPr lang="en-US" sz="72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Da</a:t>
            </a:r>
            <a:r>
              <a:rPr lang="en-US" sz="7200" b="1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	</a:t>
            </a:r>
            <a:endParaRPr lang="en-US" sz="7200" b="1" spc="50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0" y="6448455"/>
            <a:ext cx="9130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Ancient Hebrew Research Center (</a:t>
            </a:r>
            <a:r>
              <a:rPr lang="en-US" sz="20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www.ancient-hebrew.org</a:t>
            </a:r>
            <a:r>
              <a:rPr lang="en-US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)</a:t>
            </a:r>
            <a:endParaRPr lang="en-US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5800" y="249028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Door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19400" y="2490281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Eye</a:t>
            </a:r>
          </a:p>
          <a:p>
            <a:pPr algn="ctr"/>
            <a:endParaRPr lang="en-US" sz="2400" b="1" dirty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989835"/>
            <a:ext cx="9178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The Door of the Eye</a:t>
            </a:r>
          </a:p>
          <a:p>
            <a:pPr algn="ctr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(Knowledge)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6713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435606" y="2823374"/>
            <a:ext cx="31572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מודע</a:t>
            </a:r>
            <a:r>
              <a:rPr lang="en-US" sz="2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Book Antiqua" pitchFamily="18" charset="0"/>
              </a:rPr>
              <a:t>Moda</a:t>
            </a:r>
            <a:r>
              <a:rPr lang="en-US" b="1" dirty="0" smtClean="0">
                <a:solidFill>
                  <a:srgbClr val="C00000"/>
                </a:solidFill>
                <a:latin typeface="Book Antiqua" pitchFamily="18" charset="0"/>
              </a:rPr>
              <a:t> - Kinsman 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Book Antiqua" pitchFamily="18" charset="0"/>
              </a:rPr>
              <a:t>Strong’s: 4129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Book Antiqua" pitchFamily="18" charset="0"/>
              </a:rPr>
              <a:t>One known intimately</a:t>
            </a:r>
            <a:endParaRPr lang="en-U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86600" y="136713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5400000">
            <a:off x="6396826" y="2747174"/>
            <a:ext cx="3309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ידע</a:t>
            </a:r>
            <a:r>
              <a:rPr lang="en-US" sz="2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Book Antiqua" pitchFamily="18" charset="0"/>
              </a:rPr>
              <a:t>Yada</a:t>
            </a:r>
            <a:r>
              <a:rPr lang="en-US" b="1" dirty="0" smtClean="0">
                <a:solidFill>
                  <a:srgbClr val="C00000"/>
                </a:solidFill>
                <a:latin typeface="Book Antiqua" pitchFamily="18" charset="0"/>
              </a:rPr>
              <a:t> – To Know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Book Antiqua" pitchFamily="18" charset="0"/>
              </a:rPr>
              <a:t>Strong’s: 3045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Book Antiqua" pitchFamily="18" charset="0"/>
              </a:rPr>
              <a:t>An intimate understanding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49530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I will lift up my </a:t>
            </a:r>
            <a:r>
              <a:rPr lang="he-IL" sz="28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  <a:cs typeface="Ancient Hebrew" pitchFamily="2" charset="-79"/>
              </a:rPr>
              <a:t>דע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to a distant place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. (Job 36:3)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572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The works of one of maturity is </a:t>
            </a:r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  <a:cs typeface="Ancient Hebrew" pitchFamily="2" charset="-79"/>
              </a:rPr>
              <a:t>דע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(Job 37:16)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3893403"/>
            <a:ext cx="9178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Strong’s: 1843</a:t>
            </a:r>
          </a:p>
          <a:p>
            <a:pPr algn="ctr"/>
            <a:endParaRPr lang="en-US" sz="2400" b="1" dirty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99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40000">
              <a:schemeClr val="bg2">
                <a:lumMod val="50000"/>
              </a:schemeClr>
            </a:gs>
            <a:gs pos="100000">
              <a:schemeClr val="bg2">
                <a:lumMod val="2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5025"/>
            <a:ext cx="9144000" cy="206057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15000" b="1" dirty="0" smtClean="0">
                <a:ln w="11430">
                  <a:solidFill>
                    <a:schemeClr val="bg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ncient Hebrew" pitchFamily="2" charset="-79"/>
              </a:rPr>
              <a:t>הב</a:t>
            </a:r>
            <a:endParaRPr lang="en-US" sz="15000" b="1" dirty="0">
              <a:ln w="11430">
                <a:solidFill>
                  <a:schemeClr val="bg1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ncient Hebrew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0" y="0"/>
            <a:ext cx="1828800" cy="1524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he-IL" sz="88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הב</a:t>
            </a:r>
            <a:endParaRPr lang="en-US" sz="88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152400"/>
            <a:ext cx="18288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800"/>
              </a:spcBef>
            </a:pPr>
            <a:r>
              <a:rPr lang="en-US" sz="7200" b="1" spc="5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Hav</a:t>
            </a:r>
            <a:r>
              <a:rPr lang="en-US" sz="7200" b="1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	</a:t>
            </a:r>
            <a:endParaRPr lang="en-US" sz="7200" b="1" spc="50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0" y="6448455"/>
            <a:ext cx="9130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Ancient Hebrew Research Center (</a:t>
            </a:r>
            <a:r>
              <a:rPr lang="en-US" sz="20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www.ancient-hebrew.org</a:t>
            </a:r>
            <a:r>
              <a:rPr lang="en-US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)</a:t>
            </a:r>
            <a:endParaRPr lang="en-US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5800" y="27432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Arms Raised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Look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800" y="27432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House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Family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34636" y="3581400"/>
            <a:ext cx="9178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n w="18415" cmpd="sng">
                  <a:noFill/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Look to the House</a:t>
            </a:r>
          </a:p>
          <a:p>
            <a:pPr algn="ctr"/>
            <a:r>
              <a:rPr lang="en-US" sz="2800" dirty="0" smtClean="0">
                <a:ln w="18415" cmpd="sng">
                  <a:noFill/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Provide for the Family</a:t>
            </a:r>
            <a:endParaRPr lang="en-US" sz="2800" dirty="0">
              <a:ln w="18415" cmpd="sng">
                <a:noFill/>
                <a:prstDash val="solid"/>
              </a:ln>
              <a:solidFill>
                <a:schemeClr val="bg1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36713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303730" y="3195935"/>
            <a:ext cx="2895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To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love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 </a:t>
            </a:r>
            <a:r>
              <a:rPr lang="en-US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ones </a:t>
            </a:r>
            <a:r>
              <a:rPr lang="en-US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you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have been provided with.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Strong’s: 157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86600" y="136713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5400000">
            <a:off x="6614917" y="3119738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To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p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rovide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to the ones you love.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Strong’s: 3051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5105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800" dirty="0" smtClean="0">
                <a:ln w="18415" cmpd="sng">
                  <a:noFill/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cs typeface="Ancient Hebrew" pitchFamily="2" charset="-79"/>
              </a:rPr>
              <a:t>אהב</a:t>
            </a:r>
            <a:r>
              <a:rPr lang="he-IL" sz="2400" b="1" dirty="0" smtClean="0">
                <a:solidFill>
                  <a:schemeClr val="bg1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YHWH your God with all your heart (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Deu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 6:5)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8013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800" dirty="0" smtClean="0">
                <a:ln w="18415" cmpd="sng">
                  <a:noFill/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cs typeface="Ancient Hebrew" pitchFamily="2" charset="-79"/>
              </a:rPr>
              <a:t>יהב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to YHWH the honor of his name (Psalm 96:8)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30740" y="1676400"/>
            <a:ext cx="197906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dirty="0" smtClean="0">
                <a:ln w="18415" cmpd="sng">
                  <a:noFill/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ncient Hebrew" pitchFamily="2" charset="-79"/>
              </a:rPr>
              <a:t>אהב</a:t>
            </a:r>
            <a:endParaRPr lang="en-US" sz="4000" dirty="0">
              <a:ln w="18415" cmpd="sng">
                <a:noFill/>
                <a:prstDash val="solid"/>
              </a:ln>
              <a:solidFill>
                <a:schemeClr val="bg1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Ancient Hebrew" pitchFamily="2" charset="-79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7164940" y="1676400"/>
            <a:ext cx="197906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dirty="0" smtClean="0">
                <a:ln w="18415" cmpd="sng">
                  <a:noFill/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ncient Hebrew" pitchFamily="2" charset="-79"/>
              </a:rPr>
              <a:t>יהב</a:t>
            </a:r>
            <a:endParaRPr lang="en-US" sz="4000" dirty="0">
              <a:ln w="18415" cmpd="sng">
                <a:noFill/>
                <a:prstDash val="solid"/>
              </a:ln>
              <a:solidFill>
                <a:schemeClr val="bg1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Ancient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86797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40000">
              <a:schemeClr val="tx1">
                <a:lumMod val="85000"/>
                <a:lumOff val="15000"/>
              </a:schemeClr>
            </a:gs>
            <a:gs pos="100000">
              <a:schemeClr val="tx1">
                <a:lumMod val="95000"/>
                <a:lumOff val="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619780"/>
            <a:ext cx="5029200" cy="206057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15000" b="1" dirty="0" smtClean="0">
                <a:ln w="11430"/>
                <a:solidFill>
                  <a:schemeClr val="bg1">
                    <a:lumMod val="8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ncient Hebrew" pitchFamily="2" charset="-79"/>
              </a:rPr>
              <a:t>יר</a:t>
            </a:r>
            <a:endParaRPr lang="en-US" sz="15000" b="1" dirty="0">
              <a:ln w="11430"/>
              <a:solidFill>
                <a:schemeClr val="bg1">
                  <a:lumMod val="85000"/>
                </a:schemeClr>
              </a:solidFill>
              <a:effectLst>
                <a:glow rad="63500">
                  <a:schemeClr val="bg1"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ncient Hebrew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0" y="0"/>
            <a:ext cx="1828800" cy="1524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he-IL" sz="8800" b="1" spc="50" dirty="0" smtClean="0">
                <a:ln w="11430"/>
                <a:solidFill>
                  <a:schemeClr val="bg1">
                    <a:lumMod val="8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יר</a:t>
            </a:r>
            <a:endParaRPr lang="en-US" sz="8800" b="1" spc="50" dirty="0">
              <a:ln w="11430"/>
              <a:solidFill>
                <a:schemeClr val="bg1">
                  <a:lumMod val="8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152400"/>
            <a:ext cx="18288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800"/>
              </a:spcBef>
            </a:pPr>
            <a:r>
              <a:rPr lang="en-US" sz="7200" b="1" spc="50" dirty="0" err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Yar</a:t>
            </a:r>
            <a:endParaRPr lang="en-US" sz="7200" b="1" spc="50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0" y="6448455"/>
            <a:ext cx="9130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Ancient Hebrew Research Center (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www.ancient-hebrew.org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)</a:t>
            </a:r>
            <a:endParaRPr lang="en-US" sz="2000" b="1" dirty="0">
              <a:solidFill>
                <a:schemeClr val="bg1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1" y="2490281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</a:rPr>
              <a:t>Hand</a:t>
            </a:r>
          </a:p>
          <a:p>
            <a:pPr algn="ctr"/>
            <a:endParaRPr lang="en-US" sz="2400" b="1" dirty="0">
              <a:solidFill>
                <a:schemeClr val="bg1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6328" y="249028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</a:rPr>
              <a:t>Man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3210580"/>
            <a:ext cx="59691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Book Antiqua" pitchFamily="18" charset="0"/>
              </a:rPr>
              <a:t>The Hand of Man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Book Antiqua" pitchFamily="18" charset="0"/>
              </a:rPr>
              <a:t>To point out the way to walk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602688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38099" y="2702748"/>
            <a:ext cx="2209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תורה</a:t>
            </a:r>
            <a:r>
              <a:rPr lang="en-US" sz="24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Book Antiqua" pitchFamily="18" charset="0"/>
              </a:rPr>
              <a:t>Torah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Book Antiqua" pitchFamily="18" charset="0"/>
              </a:rPr>
              <a:t>Teachings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Book Antiqua" pitchFamily="18" charset="0"/>
              </a:rPr>
              <a:t>Strong’s: 8451</a:t>
            </a:r>
            <a:endParaRPr lang="en-US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86600" y="1600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5400000">
            <a:off x="6896099" y="2700260"/>
            <a:ext cx="2209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ירה</a:t>
            </a:r>
            <a:r>
              <a:rPr lang="en-US" sz="2400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Yarah</a:t>
            </a:r>
            <a:endParaRPr lang="en-US" b="1" dirty="0" smtClean="0">
              <a:solidFill>
                <a:schemeClr val="bg1"/>
              </a:solidFill>
              <a:latin typeface="Book Antiqua" pitchFamily="18" charset="0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Book Antiqua" pitchFamily="18" charset="0"/>
              </a:rPr>
              <a:t>To Teach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Book Antiqua" pitchFamily="18" charset="0"/>
              </a:rPr>
              <a:t>Strong’s: 3384</a:t>
            </a:r>
            <a:endParaRPr lang="en-US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0782" y="45720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</a:rPr>
              <a:t>A </a:t>
            </a:r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Book Antiqua" pitchFamily="18" charset="0"/>
                <a:cs typeface="Ancient Hebrew" pitchFamily="2" charset="-79"/>
              </a:rPr>
              <a:t>תורה</a:t>
            </a:r>
            <a:r>
              <a:rPr lang="en-US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Book Antiqua" pitchFamily="18" charset="0"/>
                <a:cs typeface="Ancient Hebrew" pitchFamily="2" charset="-79"/>
              </a:rPr>
              <a:t> that I have written to </a:t>
            </a:r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Book Antiqua" pitchFamily="18" charset="0"/>
                <a:cs typeface="Ancient Hebrew" pitchFamily="2" charset="-79"/>
              </a:rPr>
              <a:t>ירה</a:t>
            </a:r>
            <a:r>
              <a:rPr lang="en-US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Book Antiqua" pitchFamily="18" charset="0"/>
                <a:cs typeface="Ancient Hebrew" pitchFamily="2" charset="-79"/>
              </a:rPr>
              <a:t> them.</a:t>
            </a:r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</a:rPr>
              <a:t> (Ex 24:12)</a:t>
            </a:r>
            <a:endParaRPr lang="en-US" sz="24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03935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Book Antiqua" pitchFamily="18" charset="0"/>
                <a:cs typeface="Ancient Hebrew" pitchFamily="2" charset="-79"/>
              </a:rPr>
              <a:t>ירה</a:t>
            </a:r>
            <a:r>
              <a:rPr lang="en-US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Book Antiqua" pitchFamily="18" charset="0"/>
                <a:cs typeface="Ancient Hebrew" pitchFamily="2" charset="-79"/>
              </a:rPr>
              <a:t> me your path O YHWH</a:t>
            </a:r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</a:rPr>
              <a:t> (Ps 27:11)</a:t>
            </a:r>
            <a:endParaRPr lang="en-US" sz="24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549655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Book Antiqua" pitchFamily="18" charset="0"/>
              </a:rPr>
              <a:t>Y</a:t>
            </a:r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</a:rPr>
              <a:t>our </a:t>
            </a:r>
            <a:r>
              <a:rPr lang="he-IL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Book Antiqua" pitchFamily="18" charset="0"/>
                <a:cs typeface="Ancient Hebrew" pitchFamily="2" charset="-79"/>
              </a:rPr>
              <a:t>תורה</a:t>
            </a:r>
            <a:r>
              <a:rPr lang="en-US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Book Antiqua" pitchFamily="18" charset="0"/>
                <a:cs typeface="Ancient Hebrew" pitchFamily="2" charset="-79"/>
              </a:rPr>
              <a:t> is truth. </a:t>
            </a:r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</a:rPr>
              <a:t>(Ps 119:142)</a:t>
            </a:r>
            <a:endParaRPr lang="en-US" sz="24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26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40000">
              <a:schemeClr val="accent6">
                <a:lumMod val="60000"/>
                <a:lumOff val="4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619780"/>
            <a:ext cx="5029200" cy="2060575"/>
          </a:xfrm>
        </p:spPr>
        <p:txBody>
          <a:bodyPr>
            <a:noAutofit/>
          </a:bodyPr>
          <a:lstStyle/>
          <a:p>
            <a:r>
              <a:rPr lang="he-IL" sz="1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ncient Hebrew" pitchFamily="2" charset="-79"/>
              </a:rPr>
              <a:t>רע</a:t>
            </a:r>
            <a:endParaRPr lang="en-US" sz="15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ncient Hebrew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0" y="0"/>
            <a:ext cx="1828800" cy="1524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he-IL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רע</a:t>
            </a:r>
            <a:endParaRPr lang="en-US" sz="8800" b="1" spc="50" dirty="0">
              <a:ln w="11430"/>
              <a:solidFill>
                <a:schemeClr val="bg1">
                  <a:lumMod val="8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152400"/>
            <a:ext cx="18288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800"/>
              </a:spcBef>
            </a:pPr>
            <a:r>
              <a:rPr lang="en-U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Ra</a:t>
            </a:r>
            <a:endParaRPr lang="en-US" sz="7200" b="1" spc="50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0" y="6448455"/>
            <a:ext cx="9130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Ancient Hebrew Research Center (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www.ancient-hebrew.org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)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1" y="2490281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  <a:latin typeface="Book Antiqua" pitchFamily="18" charset="0"/>
              </a:rPr>
              <a:t>Head</a:t>
            </a:r>
          </a:p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  <a:latin typeface="Book Antiqua" pitchFamily="18" charset="0"/>
              </a:rPr>
              <a:t>Man</a:t>
            </a:r>
            <a:endParaRPr lang="en-US" sz="2400" b="1" dirty="0" smtClean="0">
              <a:solidFill>
                <a:sysClr val="windowText" lastClr="000000"/>
              </a:solidFill>
              <a:latin typeface="Book Antiqua" pitchFamily="18" charset="0"/>
            </a:endParaRPr>
          </a:p>
          <a:p>
            <a:pPr algn="ctr"/>
            <a:endParaRPr lang="en-US" sz="2400" b="1" dirty="0">
              <a:solidFill>
                <a:schemeClr val="bg1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6328" y="2490281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  <a:latin typeface="Book Antiqua" pitchFamily="18" charset="0"/>
              </a:rPr>
              <a:t>Eye</a:t>
            </a:r>
          </a:p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  <a:latin typeface="Book Antiqua" pitchFamily="18" charset="0"/>
              </a:rPr>
              <a:t>Watch</a:t>
            </a:r>
            <a:endParaRPr lang="en-US" sz="2400" b="1" dirty="0" smtClean="0">
              <a:solidFill>
                <a:sysClr val="windowText" lastClr="00000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3210580"/>
            <a:ext cx="59691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Man Watches</a:t>
            </a: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 Antiqua" pitchFamily="18" charset="0"/>
            </a:endParaRPr>
          </a:p>
          <a:p>
            <a:pPr algn="ctr"/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Freind</a:t>
            </a: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1602688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ysClr val="windowText" lastClr="000000"/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38099" y="2564249"/>
            <a:ext cx="220980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itchFamily="34" charset="-79"/>
                <a:cs typeface="David" pitchFamily="34" charset="-79"/>
              </a:rPr>
              <a:t>רעה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Ra’ah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 Antiqua" pitchFamily="18" charset="0"/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Feed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(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Qal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 form)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 Antiqua" pitchFamily="18" charset="0"/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Strong’s: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7462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86600" y="1600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  <a:latin typeface="Book Antiqua" pitchFamily="18" charset="0"/>
              </a:rPr>
              <a:t>Root of:</a:t>
            </a:r>
            <a:endParaRPr lang="en-US" sz="2400" b="1" dirty="0">
              <a:solidFill>
                <a:sysClr val="windowText" lastClr="00000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5400000">
            <a:off x="6896099" y="2561761"/>
            <a:ext cx="220980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itchFamily="34" charset="-79"/>
                <a:cs typeface="David" pitchFamily="34" charset="-79"/>
              </a:rPr>
              <a:t>רעה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itchFamily="34" charset="-79"/>
                <a:cs typeface="David" pitchFamily="34" charset="-79"/>
              </a:rPr>
              <a:t>Ro’eh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 Antiqua" pitchFamily="18" charset="0"/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Shepherd (Participle form)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 Antiqua" pitchFamily="18" charset="0"/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Strong’s: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 Antiqua" pitchFamily="18" charset="0"/>
              </a:rPr>
              <a:t>7462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0782" y="4572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Book Antiqua" panose="02040602050305030304" pitchFamily="18" charset="0"/>
              </a:rPr>
              <a:t>Save thy people, and bless thine inheritance: </a:t>
            </a:r>
            <a:r>
              <a:rPr lang="en-US" sz="2400" b="1" dirty="0">
                <a:effectLst>
                  <a:glow rad="101600">
                    <a:schemeClr val="tx1">
                      <a:alpha val="40000"/>
                    </a:schemeClr>
                  </a:glow>
                </a:effectLst>
                <a:latin typeface="Book Antiqua" panose="02040602050305030304" pitchFamily="18" charset="0"/>
              </a:rPr>
              <a:t>feed </a:t>
            </a:r>
            <a:r>
              <a:rPr lang="en-US" sz="2400" dirty="0">
                <a:latin typeface="Book Antiqua" panose="02040602050305030304" pitchFamily="18" charset="0"/>
              </a:rPr>
              <a:t>them also, and lift them up for ever</a:t>
            </a:r>
            <a:r>
              <a:rPr lang="en-US" sz="2400" dirty="0" smtClean="0">
                <a:latin typeface="Book Antiqua" panose="02040602050305030304" pitchFamily="18" charset="0"/>
              </a:rPr>
              <a:t>. </a:t>
            </a:r>
            <a:r>
              <a:rPr lang="en-US" sz="2400" b="1" dirty="0" smtClean="0">
                <a:latin typeface="Book Antiqua" pitchFamily="18" charset="0"/>
              </a:rPr>
              <a:t>(</a:t>
            </a:r>
            <a:r>
              <a:rPr lang="en-US" sz="2400" dirty="0">
                <a:latin typeface="Book Antiqua" panose="02040602050305030304" pitchFamily="18" charset="0"/>
              </a:rPr>
              <a:t>Psalm 28:9</a:t>
            </a:r>
            <a:r>
              <a:rPr lang="en-US" sz="2400" b="1" dirty="0" smtClean="0">
                <a:latin typeface="Book Antiqua" pitchFamily="18" charset="0"/>
              </a:rPr>
              <a:t>)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1" y="555561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Book Antiqua" panose="02040602050305030304" pitchFamily="18" charset="0"/>
              </a:rPr>
              <a:t>The LORD </a:t>
            </a:r>
            <a:r>
              <a:rPr lang="en-US" sz="2400" i="1" dirty="0">
                <a:latin typeface="Book Antiqua" panose="02040602050305030304" pitchFamily="18" charset="0"/>
              </a:rPr>
              <a:t>is </a:t>
            </a:r>
            <a:r>
              <a:rPr lang="en-US" sz="2400" dirty="0">
                <a:latin typeface="Book Antiqua" panose="02040602050305030304" pitchFamily="18" charset="0"/>
              </a:rPr>
              <a:t>my </a:t>
            </a:r>
            <a:r>
              <a:rPr lang="en-US" sz="2400" b="1" dirty="0" smtClean="0">
                <a:effectLst>
                  <a:glow rad="101600">
                    <a:schemeClr val="tx1">
                      <a:alpha val="40000"/>
                    </a:schemeClr>
                  </a:glow>
                </a:effectLst>
                <a:latin typeface="Book Antiqua" panose="02040602050305030304" pitchFamily="18" charset="0"/>
              </a:rPr>
              <a:t>Shepherd</a:t>
            </a:r>
            <a:r>
              <a:rPr lang="en-US" sz="2400" b="1" dirty="0" smtClean="0">
                <a:latin typeface="Book Antiqua" panose="02040602050305030304" pitchFamily="18" charset="0"/>
              </a:rPr>
              <a:t>;</a:t>
            </a:r>
            <a:r>
              <a:rPr lang="en-US" sz="2400" dirty="0" smtClean="0"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I shall not want</a:t>
            </a:r>
            <a:r>
              <a:rPr lang="en-US" sz="2400" dirty="0" smtClean="0">
                <a:latin typeface="Book Antiqua" panose="02040602050305030304" pitchFamily="18" charset="0"/>
              </a:rPr>
              <a:t>. </a:t>
            </a:r>
            <a:r>
              <a:rPr lang="en-US" sz="2400" b="1" dirty="0" smtClean="0">
                <a:latin typeface="Book Antiqua" pitchFamily="18" charset="0"/>
              </a:rPr>
              <a:t>(</a:t>
            </a:r>
            <a:r>
              <a:rPr lang="en-US" sz="2400" dirty="0">
                <a:latin typeface="Book Antiqua" panose="02040602050305030304" pitchFamily="18" charset="0"/>
              </a:rPr>
              <a:t>Psalm 23:1</a:t>
            </a:r>
            <a:r>
              <a:rPr lang="en-US" sz="2400" b="1" dirty="0" smtClean="0">
                <a:latin typeface="Book Antiqua" pitchFamily="18" charset="0"/>
              </a:rPr>
              <a:t>)</a:t>
            </a:r>
            <a:endParaRPr lang="en-US" sz="24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098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608</Words>
  <Application>Microsoft Office PowerPoint</Application>
  <PresentationFormat>On-screen Show (4:3)</PresentationFormat>
  <Paragraphs>146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אל</vt:lpstr>
      <vt:lpstr>סן</vt:lpstr>
      <vt:lpstr>בן</vt:lpstr>
      <vt:lpstr>דע</vt:lpstr>
      <vt:lpstr>הב</vt:lpstr>
      <vt:lpstr>יר</vt:lpstr>
      <vt:lpstr>רע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אל</dc:title>
  <dc:creator>Nomad Man</dc:creator>
  <cp:lastModifiedBy>Jeff</cp:lastModifiedBy>
  <cp:revision>32</cp:revision>
  <dcterms:created xsi:type="dcterms:W3CDTF">2014-07-31T21:37:55Z</dcterms:created>
  <dcterms:modified xsi:type="dcterms:W3CDTF">2015-04-08T17:21:42Z</dcterms:modified>
</cp:coreProperties>
</file>